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1" r:id="rId3"/>
    <p:sldId id="265" r:id="rId4"/>
    <p:sldId id="274" r:id="rId5"/>
    <p:sldId id="275" r:id="rId6"/>
    <p:sldId id="276" r:id="rId7"/>
    <p:sldId id="278" r:id="rId8"/>
    <p:sldId id="279" r:id="rId9"/>
    <p:sldId id="281" r:id="rId10"/>
    <p:sldId id="282" r:id="rId11"/>
    <p:sldId id="283" r:id="rId12"/>
    <p:sldId id="258" r:id="rId13"/>
    <p:sldId id="259" r:id="rId14"/>
    <p:sldId id="288" r:id="rId15"/>
    <p:sldId id="290" r:id="rId16"/>
    <p:sldId id="289" r:id="rId17"/>
    <p:sldId id="266" r:id="rId18"/>
    <p:sldId id="291" r:id="rId19"/>
    <p:sldId id="267" r:id="rId20"/>
    <p:sldId id="268" r:id="rId21"/>
    <p:sldId id="269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BDC46-ECC3-47D7-88E5-668496FCC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76A1B6-E89F-4E22-A057-5C6801D59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259258-18D2-4D2A-B0E7-09A8CA512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84BD0C-1422-4CC4-8033-407B0FB8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C4DA8E-CA86-4075-AEA4-DB37AD83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09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DA658-F2B2-4F20-A18B-FEB8615E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2A2B86-4CA8-4C66-8CF3-8C1E1E251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83D05A-DECE-4AA1-A887-854AAE23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27944-6D5E-4651-B3FD-F22CDDF3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319589-9097-4F72-BAAE-138FBE21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94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31A093-3CAE-45F2-9158-128E758CA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921B2D-7E98-48F0-B63B-5DDFEC8B8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658945-EFAB-4548-BAF9-40EB7870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923123-9EEC-48FF-B109-2DBEC238E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12BBBF-87ED-4B9C-9B1D-C79B410A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65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875C2-7655-404B-935A-DC90BEF4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38851F-BEEE-4E6C-9CA2-37E8EC35B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E6D1AE-F829-4229-8520-502F95E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B7F0D4-7965-49EA-860D-09BB9A2D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9AA0D8-3727-4D19-9EF2-9BBEE778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05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65104-60C6-4D3E-A4AC-3CFA8103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66AA04-91B6-4D16-A1FA-69724CE9A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6CC664-0425-4007-B4B5-66894C30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A3E7EF-E8EA-4044-B392-E9F7EEE2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79AE11-34A0-41A9-B399-89C5363A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54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81A77-6BD3-433F-AB3D-4BCBEB946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0EE94A-CF40-4C33-A227-1595CB392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6237B8-3B99-4F66-8381-9C1ED2CD6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4C5368-5413-48A4-BC5B-CCE5E6CD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0379F-9582-4B2B-A774-987D3195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D670D1-6B3C-46A0-8F91-5860B09D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24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2DCC7-D0DF-496A-BEDE-B8B8815D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B93329-CDD0-4E95-8DB7-21BEB9102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B4EFB5-7077-4916-8431-01CA2F75B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E7CD9D-E26D-42BC-8F2C-B37341D78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83D051C-5EE9-4D13-99AA-9BEA1D3C0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C80A69B-3E1B-4CD3-B18D-80050078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C196EAA-821D-45B0-AF5B-3BCBB5A0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26B6E88-B13A-4C38-BBDB-7F898983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32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3DC08-D621-439C-9511-01E2E5CF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A653583-7402-42AD-9072-1A916514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1FB87C-0908-40C3-9CB3-B77816DE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E2510C7-91A6-4F90-90CD-C0DEC7EDB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18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AE2F12-4D9B-44CB-AF36-3859CF86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824D6A-DF25-4EE5-8192-690AD829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273DAB-75A7-4439-A575-00EB67D7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19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B6C2-D532-411A-A2FC-53B2C5E1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0AF1A8-F19D-4519-8863-C6E971D99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543A47-2643-4690-AFD9-B771911F7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188B25-EBDC-48D3-995D-7F7D762F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0B97C0-F911-4530-9B73-D5CDE2B0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45E6D0-4C28-44D2-925B-516CE939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71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18F5F-F417-4A96-9830-0F08E2BE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D064A-42C3-4EAC-9124-BB9D79DCB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EFE961-4B01-47A3-87EF-DADC4302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40D71B-3AF0-461D-B0EC-6E495CC8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EAB6B5-DA84-4B31-81B4-27254594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F46F24-B158-48E0-B51A-A80B47EA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49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3855B0-A3CA-4F1F-B5F2-F0C9260B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C5B26A-B7E9-4C14-AD1E-218487EC6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164230-D120-45C7-99FA-693939CD3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244A6-6542-4464-924F-323FE9B197CE}" type="datetimeFigureOut">
              <a:rPr lang="pt-BR" smtClean="0"/>
              <a:t>12/05/2020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5DE528-67CF-4C38-BE2C-ECC2BFBFA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68A429-B485-49D7-AF14-ECFED3BA7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3CCDC-F588-4F0E-AACA-D32C4A22C7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09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5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0333A43-9B71-4C47-AC23-6B89375B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28842" cy="708942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BB3F60F-FFB4-443C-9822-D7D2C5F0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60660" cy="71799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E18444F-E2FF-40F0-AF97-F186C810E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62" y="451384"/>
            <a:ext cx="10092881" cy="672858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C47DF25-3D45-4B6A-8B6F-C17B33AE1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28" y="0"/>
            <a:ext cx="5375044" cy="613209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335483" y="3440671"/>
            <a:ext cx="4575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3462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Esquadrão Açaí</a:t>
            </a:r>
          </a:p>
        </p:txBody>
      </p:sp>
    </p:spTree>
    <p:extLst>
      <p:ext uri="{BB962C8B-B14F-4D97-AF65-F5344CB8AC3E}">
        <p14:creationId xmlns:p14="http://schemas.microsoft.com/office/powerpoint/2010/main" val="327139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721770-595C-4077-AD08-F8E2FBAA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838199" y="365125"/>
            <a:ext cx="697804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JOGABILIDADE</a:t>
            </a:r>
            <a:endParaRPr lang="pt-BR" sz="5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7" y="2878668"/>
            <a:ext cx="4853484" cy="3219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5454864" y="2780777"/>
            <a:ext cx="5853375" cy="3394553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Utilizando-se de armas de fogo e brancas os jogadores derrotaram inimigos mais fracos, que deixaram itens que quando coletados podem ser utilizados para criação de estruturas que são fixadas no chão e ajudaram o jogador a derrotar hordas de inimigos.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1917" y="2055814"/>
            <a:ext cx="10834241" cy="82285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Jogabilidade do jogo se da com a visão superior onde o jogador poderá ver o campo onde estão os inimigos, e as entradas de onde os mesmo saem.</a:t>
            </a:r>
          </a:p>
        </p:txBody>
      </p:sp>
    </p:spTree>
    <p:extLst>
      <p:ext uri="{BB962C8B-B14F-4D97-AF65-F5344CB8AC3E}">
        <p14:creationId xmlns:p14="http://schemas.microsoft.com/office/powerpoint/2010/main" val="416185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721770-595C-4077-AD08-F8E2FBAA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838200" y="365125"/>
            <a:ext cx="585069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BOTÕES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1539071"/>
            <a:ext cx="10948792" cy="516742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a versão de computador os controles são: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97" y="2402194"/>
            <a:ext cx="6133792" cy="27873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2" y="2303402"/>
            <a:ext cx="809347" cy="8093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2" y="5670936"/>
            <a:ext cx="2927194" cy="7500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2" y="4416324"/>
            <a:ext cx="840289" cy="8175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2" y="3387949"/>
            <a:ext cx="815853" cy="8158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1576259" y="2303146"/>
            <a:ext cx="3909525" cy="80934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atirar/atacar 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607200" y="3371635"/>
            <a:ext cx="3878583" cy="80934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trava a mira na direção do inimigo</a:t>
            </a: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1628012" y="4440124"/>
            <a:ext cx="3878583" cy="80934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alterna entre as armas de fogo e física</a:t>
            </a: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4019844" y="5676585"/>
            <a:ext cx="6840222" cy="80934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Mostra o local da construção das estruturas, após ser ativado o jogador pode usar as teclas J, L , K  e I para colocar um dos itens fabricados.</a:t>
            </a:r>
          </a:p>
        </p:txBody>
      </p:sp>
    </p:spTree>
    <p:extLst>
      <p:ext uri="{BB962C8B-B14F-4D97-AF65-F5344CB8AC3E}">
        <p14:creationId xmlns:p14="http://schemas.microsoft.com/office/powerpoint/2010/main" val="279566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224868-2207-41B2-B726-24AC957B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963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378206F-CEDE-41AB-962E-78179A2259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15" y="47022"/>
            <a:ext cx="5798916" cy="326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6F9BC9F-09F6-41E6-8AE8-DB8D0D0A6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91" y="270931"/>
            <a:ext cx="1314162" cy="29083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1FFD58A-E7B6-46B0-ADE0-D5E5336E06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373" y="3370795"/>
            <a:ext cx="5798916" cy="32618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0DD6DCA-63FA-44E4-A8FA-607F9FEC8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12" y="3529241"/>
            <a:ext cx="2352184" cy="52056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9ED604D-8752-4452-BE1C-0A844A32E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646" y="3564333"/>
            <a:ext cx="544717" cy="54471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20509B27-3623-487B-8DFA-9505076A0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60" y="5336171"/>
            <a:ext cx="1062465" cy="106246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C068DFE-0245-443B-ABE2-35AA437409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859" y="5121188"/>
            <a:ext cx="518068" cy="518068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342D6EA-2181-4E82-8C43-E6384AAB5B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61" y="5561846"/>
            <a:ext cx="701626" cy="70162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CE42D87-B332-4CAE-9EFC-5580692F72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38" y="6139717"/>
            <a:ext cx="449519" cy="36324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EE0D1E87-03C6-406A-8CD4-C1CD5F8C077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07" y="6174072"/>
            <a:ext cx="449519" cy="29453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5568BB6-DE6C-4617-A8EC-DBC29BBD36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40" y="6062412"/>
            <a:ext cx="189300" cy="51785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F4F6510-0105-4CF7-A6E6-28BF5F29544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80" y="6174072"/>
            <a:ext cx="207334" cy="36324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EE89D04A-330A-40AA-8D01-9BF550F0D0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12" y="3529241"/>
            <a:ext cx="508692" cy="5147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585CC44-139B-4BFF-979A-E700C84217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52" y="240560"/>
            <a:ext cx="347443" cy="351579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7E2E2FDC-A796-4BFF-8DC4-1F566FBF18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292" y="2104893"/>
            <a:ext cx="207334" cy="363249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E7759987-F4A4-42B3-B009-F8BB16138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939" y="2864388"/>
            <a:ext cx="449519" cy="294536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32FAD723-BFD3-4638-AF28-1D60C869C2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09" y="2346532"/>
            <a:ext cx="189300" cy="51785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85FA2552-1723-4BEC-A44A-2F12E79476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180" y="2468142"/>
            <a:ext cx="449519" cy="363247"/>
          </a:xfrm>
          <a:prstGeom prst="rect">
            <a:avLst/>
          </a:prstGeom>
        </p:spPr>
      </p:pic>
      <p:sp>
        <p:nvSpPr>
          <p:cNvPr id="35" name="Título 1">
            <a:extLst>
              <a:ext uri="{FF2B5EF4-FFF2-40B4-BE49-F238E27FC236}">
                <a16:creationId xmlns:a16="http://schemas.microsoft.com/office/drawing/2014/main" id="{32225683-4548-4761-873D-D39983DF6160}"/>
              </a:ext>
            </a:extLst>
          </p:cNvPr>
          <p:cNvSpPr txBox="1">
            <a:spLocks/>
          </p:cNvSpPr>
          <p:nvPr/>
        </p:nvSpPr>
        <p:spPr>
          <a:xfrm>
            <a:off x="2156115" y="77393"/>
            <a:ext cx="201914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HUD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C7AD06BF-0945-43A4-B54C-A50CC2AB62AB}"/>
              </a:ext>
            </a:extLst>
          </p:cNvPr>
          <p:cNvSpPr txBox="1">
            <a:spLocks/>
          </p:cNvSpPr>
          <p:nvPr/>
        </p:nvSpPr>
        <p:spPr>
          <a:xfrm>
            <a:off x="623443" y="1402956"/>
            <a:ext cx="579891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VERSÃO PC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2B0ED9DB-F4D9-4FE1-BA3C-9CE602A5CF82}"/>
              </a:ext>
            </a:extLst>
          </p:cNvPr>
          <p:cNvSpPr txBox="1">
            <a:spLocks/>
          </p:cNvSpPr>
          <p:nvPr/>
        </p:nvSpPr>
        <p:spPr>
          <a:xfrm>
            <a:off x="540858" y="4420674"/>
            <a:ext cx="579891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VERSÃO CEL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66C9884-731E-498E-808C-A2DA3663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8307"/>
            <a:ext cx="12191999" cy="7252570"/>
          </a:xfrm>
          <a:prstGeom prst="rect">
            <a:avLst/>
          </a:prstGeom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3170649" y="2444444"/>
            <a:ext cx="5850699" cy="284153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ARTE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55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66C9884-731E-498E-808C-A2DA3663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929283" y="505217"/>
            <a:ext cx="5850699" cy="85177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PERSONAGENS</a:t>
            </a:r>
            <a:endParaRPr lang="pt-BR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6820E0-6EA7-416D-ABBF-E9AE3F07F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83" y="2040057"/>
            <a:ext cx="2080184" cy="16926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EE411EE-61FD-41FB-83D3-C43A2540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641" y="2040057"/>
            <a:ext cx="2080184" cy="16926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F15647-5893-497F-AD76-89750EDEA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41" y="4596062"/>
            <a:ext cx="2080184" cy="1633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4F4836F-D34D-4D9A-907D-A449AD790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83" y="4596062"/>
            <a:ext cx="2080184" cy="16898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380007" y="2428631"/>
            <a:ext cx="2269231" cy="809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BAIA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380006" y="5161392"/>
            <a:ext cx="2269231" cy="809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9200412" y="2481732"/>
            <a:ext cx="2269231" cy="809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G.P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9200411" y="5161391"/>
            <a:ext cx="2269231" cy="809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NITY</a:t>
            </a:r>
          </a:p>
        </p:txBody>
      </p:sp>
    </p:spTree>
    <p:extLst>
      <p:ext uri="{BB962C8B-B14F-4D97-AF65-F5344CB8AC3E}">
        <p14:creationId xmlns:p14="http://schemas.microsoft.com/office/powerpoint/2010/main" val="263556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66C9884-731E-498E-808C-A2DA3663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929283" y="505217"/>
            <a:ext cx="5850699" cy="85177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INIMIGOS</a:t>
            </a:r>
            <a:endParaRPr lang="pt-BR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380007" y="2428631"/>
            <a:ext cx="2269231" cy="809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Carangote</a:t>
            </a:r>
          </a:p>
          <a:p>
            <a:pPr algn="just"/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380006" y="5161392"/>
            <a:ext cx="3399976" cy="809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Doido da granola</a:t>
            </a:r>
          </a:p>
          <a:p>
            <a:pPr algn="just"/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9200412" y="2481732"/>
            <a:ext cx="2269231" cy="8093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Urubu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4E2ADE-340F-46DC-BA6F-0A809A05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31" y="1762008"/>
            <a:ext cx="1949384" cy="1772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E133908-59D6-4C94-B289-3BFB7E289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131" y="4222818"/>
            <a:ext cx="1949384" cy="1772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FF2EC5C-4CB2-481A-BB51-9C84621D0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982" y="1885950"/>
            <a:ext cx="2269231" cy="17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0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66C9884-731E-498E-808C-A2DA3663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929282" y="505217"/>
            <a:ext cx="10131200" cy="85177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ARMAS e EQUIPAMENTOS</a:t>
            </a:r>
            <a:endParaRPr lang="pt-BR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592949" y="2449841"/>
            <a:ext cx="2269231" cy="80934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Pistola de </a:t>
            </a:r>
          </a:p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Arremesso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268291" y="4963465"/>
            <a:ext cx="2269231" cy="80934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Sandália </a:t>
            </a:r>
          </a:p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de Mãe</a:t>
            </a: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9200412" y="2481732"/>
            <a:ext cx="2269231" cy="8093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Torre de      Açaí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3592948" y="4738825"/>
            <a:ext cx="2519333" cy="8093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Barricada    Elétrica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8" y="2119895"/>
            <a:ext cx="2657638" cy="13091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333" y="4351362"/>
            <a:ext cx="2677906" cy="1925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623" y="1669376"/>
            <a:ext cx="1908759" cy="22101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0" y="3990015"/>
            <a:ext cx="2498220" cy="23069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8652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E268729-BC9C-4982-9D65-306CDB2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801667" y="2444444"/>
            <a:ext cx="10634596" cy="284153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6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Estrutura Analítica  do Projeto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79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E268729-BC9C-4982-9D65-306CDB2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282" y="505217"/>
            <a:ext cx="10131200" cy="85177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E.A.P.</a:t>
            </a:r>
            <a:endParaRPr lang="pt-BR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39D7A7E-BBF2-433F-9BB4-0A64233E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82" y="2396995"/>
            <a:ext cx="10034414" cy="34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0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AD5FB15-75BD-4947-99BC-7671610E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BCAD836-62E2-4AEA-A67B-3068C373F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937173"/>
              </p:ext>
            </p:extLst>
          </p:nvPr>
        </p:nvGraphicFramePr>
        <p:xfrm>
          <a:off x="474943" y="1680031"/>
          <a:ext cx="11299521" cy="483276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74607">
                  <a:extLst>
                    <a:ext uri="{9D8B030D-6E8A-4147-A177-3AD203B41FA5}">
                      <a16:colId xmlns:a16="http://schemas.microsoft.com/office/drawing/2014/main" val="2316081241"/>
                    </a:ext>
                  </a:extLst>
                </a:gridCol>
                <a:gridCol w="1172946">
                  <a:extLst>
                    <a:ext uri="{9D8B030D-6E8A-4147-A177-3AD203B41FA5}">
                      <a16:colId xmlns:a16="http://schemas.microsoft.com/office/drawing/2014/main" val="2069031082"/>
                    </a:ext>
                  </a:extLst>
                </a:gridCol>
                <a:gridCol w="1134275">
                  <a:extLst>
                    <a:ext uri="{9D8B030D-6E8A-4147-A177-3AD203B41FA5}">
                      <a16:colId xmlns:a16="http://schemas.microsoft.com/office/drawing/2014/main" val="2078981557"/>
                    </a:ext>
                  </a:extLst>
                </a:gridCol>
                <a:gridCol w="1121386">
                  <a:extLst>
                    <a:ext uri="{9D8B030D-6E8A-4147-A177-3AD203B41FA5}">
                      <a16:colId xmlns:a16="http://schemas.microsoft.com/office/drawing/2014/main" val="1706250083"/>
                    </a:ext>
                  </a:extLst>
                </a:gridCol>
                <a:gridCol w="1198723">
                  <a:extLst>
                    <a:ext uri="{9D8B030D-6E8A-4147-A177-3AD203B41FA5}">
                      <a16:colId xmlns:a16="http://schemas.microsoft.com/office/drawing/2014/main" val="2176527539"/>
                    </a:ext>
                  </a:extLst>
                </a:gridCol>
                <a:gridCol w="992491">
                  <a:extLst>
                    <a:ext uri="{9D8B030D-6E8A-4147-A177-3AD203B41FA5}">
                      <a16:colId xmlns:a16="http://schemas.microsoft.com/office/drawing/2014/main" val="1614998024"/>
                    </a:ext>
                  </a:extLst>
                </a:gridCol>
                <a:gridCol w="1064046">
                  <a:extLst>
                    <a:ext uri="{9D8B030D-6E8A-4147-A177-3AD203B41FA5}">
                      <a16:colId xmlns:a16="http://schemas.microsoft.com/office/drawing/2014/main" val="1040003844"/>
                    </a:ext>
                  </a:extLst>
                </a:gridCol>
                <a:gridCol w="1007818">
                  <a:extLst>
                    <a:ext uri="{9D8B030D-6E8A-4147-A177-3AD203B41FA5}">
                      <a16:colId xmlns:a16="http://schemas.microsoft.com/office/drawing/2014/main" val="2813311421"/>
                    </a:ext>
                  </a:extLst>
                </a:gridCol>
                <a:gridCol w="1103277">
                  <a:extLst>
                    <a:ext uri="{9D8B030D-6E8A-4147-A177-3AD203B41FA5}">
                      <a16:colId xmlns:a16="http://schemas.microsoft.com/office/drawing/2014/main" val="4165943359"/>
                    </a:ext>
                  </a:extLst>
                </a:gridCol>
                <a:gridCol w="1129952">
                  <a:extLst>
                    <a:ext uri="{9D8B030D-6E8A-4147-A177-3AD203B41FA5}">
                      <a16:colId xmlns:a16="http://schemas.microsoft.com/office/drawing/2014/main" val="2539441488"/>
                    </a:ext>
                  </a:extLst>
                </a:gridCol>
              </a:tblGrid>
              <a:tr h="684452"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MÊS </a:t>
                      </a:r>
                    </a:p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</a:t>
                      </a:r>
                    </a:p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ATIVIDADE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 - 2019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 -2019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DEZ - 2019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JAM - 2020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FEV - 2020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 - 2020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ABR - 2020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 - 2020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 - 2020</a:t>
                      </a:r>
                    </a:p>
                  </a:txBody>
                  <a:tcPr marL="68855" marR="68855" marT="34428" marB="34428">
                    <a:solidFill>
                      <a:schemeClr val="bg1">
                        <a:lumMod val="95000"/>
                        <a:alpha val="6902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790367"/>
                  </a:ext>
                </a:extLst>
              </a:tr>
              <a:tr h="61605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Brain</a:t>
                      </a:r>
                      <a:br>
                        <a:rPr lang="pt-BR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pt-BR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Storm</a:t>
                      </a: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939997"/>
                  </a:ext>
                </a:extLst>
              </a:tr>
              <a:tr h="504034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GDD</a:t>
                      </a: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34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Modelagem</a:t>
                      </a: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44568"/>
                  </a:ext>
                </a:extLst>
              </a:tr>
              <a:tr h="504034">
                <a:tc>
                  <a:txBody>
                    <a:bodyPr/>
                    <a:lstStyle/>
                    <a:p>
                      <a:pPr algn="ctr"/>
                      <a:r>
                        <a:rPr lang="pt-BR" sz="2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Animação </a:t>
                      </a:r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88410"/>
                  </a:ext>
                </a:extLst>
              </a:tr>
              <a:tr h="504034">
                <a:tc>
                  <a:txBody>
                    <a:bodyPr/>
                    <a:lstStyle/>
                    <a:p>
                      <a:pPr algn="ctr"/>
                      <a:r>
                        <a:rPr lang="pt-BR" sz="2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Interfaces</a:t>
                      </a:r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49266"/>
                  </a:ext>
                </a:extLst>
              </a:tr>
              <a:tr h="506613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Musica e </a:t>
                      </a:r>
                    </a:p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Efeitos Sonoros</a:t>
                      </a: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422472"/>
                  </a:ext>
                </a:extLst>
              </a:tr>
              <a:tr h="504034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Programação</a:t>
                      </a: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110662"/>
                  </a:ext>
                </a:extLst>
              </a:tr>
              <a:tr h="504034">
                <a:tc>
                  <a:txBody>
                    <a:bodyPr/>
                    <a:lstStyle/>
                    <a:p>
                      <a:pPr algn="ctr"/>
                      <a:r>
                        <a:rPr lang="pt-BR" sz="25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Build</a:t>
                      </a:r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000000">
                        <a:alpha val="6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855" marR="68855" marT="34428" marB="34428">
                    <a:solidFill>
                      <a:srgbClr val="FF0000">
                        <a:alpha val="6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46754"/>
                  </a:ext>
                </a:extLst>
              </a:tr>
            </a:tbl>
          </a:graphicData>
        </a:graphic>
      </p:graphicFrame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62627" y="177234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CRONOGRAMA 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74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AF61E4-977C-4992-8826-BB658E6C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26E9AB1-1CDB-4495-A26E-2FC99C250A95}"/>
              </a:ext>
            </a:extLst>
          </p:cNvPr>
          <p:cNvSpPr txBox="1"/>
          <p:nvPr/>
        </p:nvSpPr>
        <p:spPr>
          <a:xfrm>
            <a:off x="0" y="1524299"/>
            <a:ext cx="126742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Slide 1 - Capa(com uma logo do projeto ou arte) </a:t>
            </a:r>
          </a:p>
          <a:p>
            <a:r>
              <a:rPr lang="pt-BR" sz="2400" dirty="0">
                <a:solidFill>
                  <a:schemeClr val="bg1"/>
                </a:solidFill>
              </a:rPr>
              <a:t>Slide 2 - Equipe (com os respectivos papéis e responsabilidades)</a:t>
            </a:r>
          </a:p>
          <a:p>
            <a:r>
              <a:rPr lang="pt-BR" sz="2400" dirty="0">
                <a:solidFill>
                  <a:schemeClr val="bg1"/>
                </a:solidFill>
              </a:rPr>
              <a:t>Slide 3 - Conceito do jogo(Tema, Pequeno enredo, Referências, Ferramentas)</a:t>
            </a:r>
          </a:p>
          <a:p>
            <a:r>
              <a:rPr lang="pt-BR" sz="2400" dirty="0">
                <a:solidFill>
                  <a:schemeClr val="bg1"/>
                </a:solidFill>
              </a:rPr>
              <a:t>Slide 4 - Mecânicas(Jogabilidade, botões, tela, HUD) </a:t>
            </a:r>
          </a:p>
          <a:p>
            <a:r>
              <a:rPr lang="pt-BR" sz="2400" dirty="0">
                <a:solidFill>
                  <a:schemeClr val="bg1"/>
                </a:solidFill>
              </a:rPr>
              <a:t>Slide 5 - Artes(Personagens, cenários, etc.) </a:t>
            </a:r>
          </a:p>
          <a:p>
            <a:r>
              <a:rPr lang="pt-BR" sz="2400" dirty="0">
                <a:solidFill>
                  <a:schemeClr val="bg1"/>
                </a:solidFill>
              </a:rPr>
              <a:t>Slide 6 - EAP( Estrutura Analítica de Projeto) </a:t>
            </a:r>
          </a:p>
          <a:p>
            <a:r>
              <a:rPr lang="pt-BR" sz="2400" dirty="0">
                <a:solidFill>
                  <a:schemeClr val="bg1"/>
                </a:solidFill>
              </a:rPr>
              <a:t>Slide 7 - Cronograma </a:t>
            </a:r>
          </a:p>
          <a:p>
            <a:r>
              <a:rPr lang="pt-BR" sz="2400" dirty="0">
                <a:solidFill>
                  <a:schemeClr val="bg1"/>
                </a:solidFill>
              </a:rPr>
              <a:t>Slide 8 - Análise SWOT </a:t>
            </a:r>
          </a:p>
          <a:p>
            <a:r>
              <a:rPr lang="pt-BR" sz="2400" dirty="0">
                <a:solidFill>
                  <a:schemeClr val="bg1"/>
                </a:solidFill>
              </a:rPr>
              <a:t>Slide 9 - Telas do jogo </a:t>
            </a:r>
          </a:p>
          <a:p>
            <a:r>
              <a:rPr lang="pt-BR" sz="2400" dirty="0">
                <a:solidFill>
                  <a:schemeClr val="bg1"/>
                </a:solidFill>
              </a:rPr>
              <a:t>Slide 10- Fim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EE4917-79AA-4C3F-800A-9D640D968A49}"/>
              </a:ext>
            </a:extLst>
          </p:cNvPr>
          <p:cNvSpPr/>
          <p:nvPr/>
        </p:nvSpPr>
        <p:spPr>
          <a:xfrm>
            <a:off x="5135640" y="600969"/>
            <a:ext cx="19207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Índice</a:t>
            </a:r>
            <a:endParaRPr lang="pt-B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3668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0CF1F8AB-C0F3-429A-834F-DDA40F3F1FF5}"/>
              </a:ext>
            </a:extLst>
          </p:cNvPr>
          <p:cNvSpPr txBox="1"/>
          <p:nvPr/>
        </p:nvSpPr>
        <p:spPr>
          <a:xfrm>
            <a:off x="338667" y="601512"/>
            <a:ext cx="397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8 - Análise SWOT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8610A5-505E-43ED-B3E3-C681E09A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62627" y="177234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ANÁLISE SWOT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3" y="1502797"/>
            <a:ext cx="9744828" cy="5191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aixaDeTexto 3"/>
          <p:cNvSpPr txBox="1"/>
          <p:nvPr/>
        </p:nvSpPr>
        <p:spPr>
          <a:xfrm>
            <a:off x="1766170" y="2116899"/>
            <a:ext cx="388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937359" y="4799538"/>
            <a:ext cx="38830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ANÚNCIOS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MONETIZAÇÃO</a:t>
            </a:r>
          </a:p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CRESCIMENTO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652636" y="4799538"/>
            <a:ext cx="38830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COPIAS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RECLAMAÇÕES </a:t>
            </a:r>
          </a:p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REGIONALISMO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978340" y="2279520"/>
            <a:ext cx="38830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INOVADOR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REGIONALISMO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652636" y="2228671"/>
            <a:ext cx="38830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REPETIÇÃO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SERVIDORES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OTIMIZAÇÃO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3327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1A443B8-ACAE-4B4C-BA03-F93BD90B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24777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F37FDA-C0AD-4C30-9308-50987816813E}"/>
              </a:ext>
            </a:extLst>
          </p:cNvPr>
          <p:cNvSpPr txBox="1"/>
          <p:nvPr/>
        </p:nvSpPr>
        <p:spPr>
          <a:xfrm>
            <a:off x="880533" y="530578"/>
            <a:ext cx="23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9 - Telas do jogo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A333B8-B879-481D-8342-2F5298EDD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" y="1059428"/>
            <a:ext cx="4825447" cy="26723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CBA2FB8-1354-4D9D-9C1A-ED6FA96C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021" y="1059428"/>
            <a:ext cx="4959354" cy="26723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365A86-9BF9-40C2-97CD-46ADB7B44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33" y="3907000"/>
            <a:ext cx="4825447" cy="25873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F27F94-D2C4-4927-82F8-5CD3F9468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021" y="3949324"/>
            <a:ext cx="4883911" cy="26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9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F310902-B98A-4776-81FC-69E63941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8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737EDD-68BA-4081-9935-56981A062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39364" y="6215013"/>
            <a:ext cx="560732" cy="642987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8792" cy="4351338"/>
          </a:xfrm>
        </p:spPr>
        <p:txBody>
          <a:bodyPr>
            <a:normAutofit fontScale="92500" lnSpcReduction="20000"/>
          </a:bodyPr>
          <a:lstStyle/>
          <a:p>
            <a:br>
              <a:rPr lang="pt-BR" dirty="0"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Davi Baia Melo : Gerente De Projeto, Modelador 3D, Level Design e Líder</a:t>
            </a: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Jesse Pacheco : Animador 3D, Modelador 3D e Sub gerente de Projeto </a:t>
            </a: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Jorge Wendel : Programador, Sub gerente </a:t>
            </a: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Marcos Pedro : Ilustrado e Texturizador de Modelos 3D</a:t>
            </a: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Jaime Arruda : Ilustrado, </a:t>
            </a:r>
            <a:r>
              <a:rPr lang="pt-BR" dirty="0" err="1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Texturizador</a:t>
            </a: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de Modelos 3D e Pensador Criativo</a:t>
            </a: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 err="1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Jady</a:t>
            </a: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Faro :  Publicidade, Divulgação e  ilustradora</a:t>
            </a: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Caio Guerra : Modelador 3D e Level Design</a:t>
            </a:r>
          </a:p>
          <a:p>
            <a:endParaRPr lang="pt-BR" i="1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EQUIPE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62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310902-B98A-4776-81FC-69E63941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659704" y="1302708"/>
            <a:ext cx="10872591" cy="40709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CONCEITO</a:t>
            </a:r>
          </a:p>
          <a:p>
            <a:pPr algn="ctr"/>
            <a:r>
              <a:rPr lang="pt-B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</a:p>
          <a:p>
            <a:pPr algn="ctr"/>
            <a:r>
              <a:rPr lang="pt-B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JOGO  </a:t>
            </a:r>
            <a:endParaRPr lang="pt-BR" sz="115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24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F310902-B98A-4776-81FC-69E63941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TEMAS e ENREDO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838200" y="1825625"/>
            <a:ext cx="10948792" cy="4351338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jogo esquadrão açaí possui uma temática de humor e regionalismo com elementos de sobrevivência, crafting e coleta, onde o jogador deve sobreviver a ondas de inimigos, coletando itens e fabricando estruturas de defesas que auxiliam durante a batalha</a:t>
            </a: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A história do jogo gira entorno de quatro amigos, que estão passeando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quandose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veem cercados por vários inimigos, sendo guiados por um cientista, os jovens devem sobreviver a várias ondas de inimigos e prosseguir para um local seguro ”</a:t>
            </a:r>
          </a:p>
          <a:p>
            <a:pPr marL="0" indent="0" algn="just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69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F310902-B98A-4776-81FC-69E63941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838200" y="1539071"/>
            <a:ext cx="10948792" cy="516742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Jogos utilizados como referência para ajudar na criação do jogo.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4936"/>
            <a:ext cx="4742082" cy="26610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72" y="3594884"/>
            <a:ext cx="4610228" cy="28851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3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F310902-B98A-4776-81FC-69E63941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REFERÊNCIAS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838200" y="1539071"/>
            <a:ext cx="10948792" cy="516742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Jogos utilizados como referência para ajudar na criação do jogo.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393B9A-2626-490A-9D39-B2446C4C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04" y="2478401"/>
            <a:ext cx="4763268" cy="27700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2F2E68-5D45-4B6B-8CFE-87454436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98" y="4031262"/>
            <a:ext cx="5138394" cy="25881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807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F310902-B98A-4776-81FC-69E63941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1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FERRAMENTAS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838200" y="1539071"/>
            <a:ext cx="10948792" cy="516742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Ferramentas utilizadas no desenvolvimento do projeto.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A4A207B-0611-45AF-94C8-D37F3A43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57" y="2190454"/>
            <a:ext cx="1315656" cy="13156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842248C-2401-47D0-85FB-FD0E56683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57" y="5409851"/>
            <a:ext cx="1315656" cy="13156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BA40F0-D048-4512-9F6E-C49BE04C35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18" y="2240795"/>
            <a:ext cx="1247677" cy="12476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926F950-B85E-42BF-AE04-ADDEEE26A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57" y="3947631"/>
            <a:ext cx="1315656" cy="13156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BD5A666-C5DB-4B5C-9D2E-2AF883915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40" y="3943512"/>
            <a:ext cx="1315656" cy="1315656"/>
          </a:xfrm>
          <a:prstGeom prst="rect">
            <a:avLst/>
          </a:prstGeom>
        </p:spPr>
      </p:pic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225913" y="2485652"/>
            <a:ext cx="3572904" cy="957419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Blender: utilizado para modelagem e animação.</a:t>
            </a: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7780896" y="2469300"/>
            <a:ext cx="3572904" cy="957419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Krita: utilizado para pinturas e texturas.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225913" y="4200151"/>
            <a:ext cx="3749002" cy="957419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Godot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Motor gráfico de jogo com código aberto</a:t>
            </a:r>
          </a:p>
        </p:txBody>
      </p:sp>
      <p:sp>
        <p:nvSpPr>
          <p:cNvPr id="17" name="Espaço Reservado para Conteúdo 2"/>
          <p:cNvSpPr txBox="1">
            <a:spLocks/>
          </p:cNvSpPr>
          <p:nvPr/>
        </p:nvSpPr>
        <p:spPr>
          <a:xfrm>
            <a:off x="7780896" y="4222852"/>
            <a:ext cx="3572904" cy="957419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Illustrator: utilizado para criação e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edeição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ícones e tela do jogo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2225912" y="5588969"/>
            <a:ext cx="4239327" cy="957419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Fruit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loops: Utilizado para edição de som</a:t>
            </a:r>
          </a:p>
        </p:txBody>
      </p:sp>
    </p:spTree>
    <p:extLst>
      <p:ext uri="{BB962C8B-B14F-4D97-AF65-F5344CB8AC3E}">
        <p14:creationId xmlns:p14="http://schemas.microsoft.com/office/powerpoint/2010/main" val="2629451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721770-595C-4077-AD08-F8E2FBAA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1661264" y="2749372"/>
            <a:ext cx="8869471" cy="178513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MECÂNICAS</a:t>
            </a:r>
            <a:endParaRPr lang="pt-BR" sz="6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215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607</Words>
  <Application>Microsoft Office PowerPoint</Application>
  <PresentationFormat>Widescreen</PresentationFormat>
  <Paragraphs>110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EQUIPE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CRONOGRAMA </vt:lpstr>
      <vt:lpstr>ANÁLISE SWOT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Davi Melo</dc:creator>
  <cp:lastModifiedBy>Davi Melo</cp:lastModifiedBy>
  <cp:revision>99</cp:revision>
  <dcterms:created xsi:type="dcterms:W3CDTF">2020-05-07T19:48:24Z</dcterms:created>
  <dcterms:modified xsi:type="dcterms:W3CDTF">2020-05-12T19:42:45Z</dcterms:modified>
</cp:coreProperties>
</file>